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31"/>
  </p:notesMasterIdLst>
  <p:sldIdLst>
    <p:sldId id="256" r:id="rId5"/>
    <p:sldId id="267" r:id="rId6"/>
    <p:sldId id="268" r:id="rId7"/>
    <p:sldId id="297" r:id="rId8"/>
    <p:sldId id="293" r:id="rId9"/>
    <p:sldId id="276" r:id="rId10"/>
    <p:sldId id="269" r:id="rId11"/>
    <p:sldId id="295" r:id="rId12"/>
    <p:sldId id="298" r:id="rId13"/>
    <p:sldId id="277" r:id="rId14"/>
    <p:sldId id="270" r:id="rId15"/>
    <p:sldId id="271" r:id="rId16"/>
    <p:sldId id="272" r:id="rId17"/>
    <p:sldId id="278" r:id="rId18"/>
    <p:sldId id="296" r:id="rId19"/>
    <p:sldId id="289" r:id="rId20"/>
    <p:sldId id="290" r:id="rId21"/>
    <p:sldId id="291" r:id="rId22"/>
    <p:sldId id="299" r:id="rId23"/>
    <p:sldId id="303" r:id="rId24"/>
    <p:sldId id="292" r:id="rId25"/>
    <p:sldId id="282" r:id="rId26"/>
    <p:sldId id="304" r:id="rId27"/>
    <p:sldId id="305" r:id="rId28"/>
    <p:sldId id="283"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20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981A00-9E78-4DB6-AF86-ED026E35CEED}" type="datetimeFigureOut">
              <a:rPr lang="en-GB" smtClean="0"/>
              <a:t>10/05/2026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01FB08-3796-41FD-8EB8-F79F58543712}" type="slidenum">
              <a:rPr lang="en-GB" smtClean="0"/>
              <a:t>‹#›</a:t>
            </a:fld>
            <a:endParaRPr lang="en-GB"/>
          </a:p>
        </p:txBody>
      </p:sp>
    </p:spTree>
    <p:extLst>
      <p:ext uri="{BB962C8B-B14F-4D97-AF65-F5344CB8AC3E}">
        <p14:creationId xmlns:p14="http://schemas.microsoft.com/office/powerpoint/2010/main" val="877628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Feedback from group 1</a:t>
            </a:r>
          </a:p>
        </p:txBody>
      </p:sp>
      <p:sp>
        <p:nvSpPr>
          <p:cNvPr id="4" name="Slide Number Placeholder 3"/>
          <p:cNvSpPr>
            <a:spLocks noGrp="1"/>
          </p:cNvSpPr>
          <p:nvPr>
            <p:ph type="sldNum" sz="quarter" idx="10"/>
          </p:nvPr>
        </p:nvSpPr>
        <p:spPr/>
        <p:txBody>
          <a:bodyPr/>
          <a:lstStyle/>
          <a:p>
            <a:fld id="{2CECAF60-2D2E-4536-A6F9-27DD9AAD0FD8}" type="slidenum">
              <a:rPr lang="en-GB" smtClean="0"/>
              <a:t>3</a:t>
            </a:fld>
            <a:endParaRPr lang="en-GB"/>
          </a:p>
        </p:txBody>
      </p:sp>
    </p:spTree>
    <p:extLst>
      <p:ext uri="{BB962C8B-B14F-4D97-AF65-F5344CB8AC3E}">
        <p14:creationId xmlns:p14="http://schemas.microsoft.com/office/powerpoint/2010/main" val="3499035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Feedback from earlier exercise</a:t>
            </a:r>
          </a:p>
        </p:txBody>
      </p:sp>
      <p:sp>
        <p:nvSpPr>
          <p:cNvPr id="4" name="Slide Number Placeholder 3"/>
          <p:cNvSpPr>
            <a:spLocks noGrp="1"/>
          </p:cNvSpPr>
          <p:nvPr>
            <p:ph type="sldNum" sz="quarter" idx="10"/>
          </p:nvPr>
        </p:nvSpPr>
        <p:spPr/>
        <p:txBody>
          <a:bodyPr/>
          <a:lstStyle/>
          <a:p>
            <a:fld id="{2CECAF60-2D2E-4536-A6F9-27DD9AAD0FD8}" type="slidenum">
              <a:rPr lang="en-GB" smtClean="0"/>
              <a:t>6</a:t>
            </a:fld>
            <a:endParaRPr lang="en-GB"/>
          </a:p>
        </p:txBody>
      </p:sp>
    </p:spTree>
    <p:extLst>
      <p:ext uri="{BB962C8B-B14F-4D97-AF65-F5344CB8AC3E}">
        <p14:creationId xmlns:p14="http://schemas.microsoft.com/office/powerpoint/2010/main" val="1974685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Feedback</a:t>
            </a:r>
            <a:r>
              <a:rPr lang="en-GB" baseline="0" dirty="0"/>
              <a:t> from group exercise</a:t>
            </a:r>
            <a:endParaRPr lang="en-GB" dirty="0"/>
          </a:p>
        </p:txBody>
      </p:sp>
      <p:sp>
        <p:nvSpPr>
          <p:cNvPr id="4" name="Slide Number Placeholder 3"/>
          <p:cNvSpPr>
            <a:spLocks noGrp="1"/>
          </p:cNvSpPr>
          <p:nvPr>
            <p:ph type="sldNum" sz="quarter" idx="10"/>
          </p:nvPr>
        </p:nvSpPr>
        <p:spPr/>
        <p:txBody>
          <a:bodyPr/>
          <a:lstStyle/>
          <a:p>
            <a:fld id="{2CECAF60-2D2E-4536-A6F9-27DD9AAD0FD8}" type="slidenum">
              <a:rPr lang="en-GB" smtClean="0"/>
              <a:t>10</a:t>
            </a:fld>
            <a:endParaRPr lang="en-GB"/>
          </a:p>
        </p:txBody>
      </p:sp>
    </p:spTree>
    <p:extLst>
      <p:ext uri="{BB962C8B-B14F-4D97-AF65-F5344CB8AC3E}">
        <p14:creationId xmlns:p14="http://schemas.microsoft.com/office/powerpoint/2010/main" val="243893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Discussion</a:t>
            </a:r>
          </a:p>
        </p:txBody>
      </p:sp>
      <p:sp>
        <p:nvSpPr>
          <p:cNvPr id="4" name="Slide Number Placeholder 3"/>
          <p:cNvSpPr>
            <a:spLocks noGrp="1"/>
          </p:cNvSpPr>
          <p:nvPr>
            <p:ph type="sldNum" sz="quarter" idx="10"/>
          </p:nvPr>
        </p:nvSpPr>
        <p:spPr/>
        <p:txBody>
          <a:bodyPr/>
          <a:lstStyle/>
          <a:p>
            <a:fld id="{2CECAF60-2D2E-4536-A6F9-27DD9AAD0FD8}" type="slidenum">
              <a:rPr lang="en-GB" smtClean="0"/>
              <a:t>13</a:t>
            </a:fld>
            <a:endParaRPr lang="en-GB"/>
          </a:p>
        </p:txBody>
      </p:sp>
    </p:spTree>
    <p:extLst>
      <p:ext uri="{BB962C8B-B14F-4D97-AF65-F5344CB8AC3E}">
        <p14:creationId xmlns:p14="http://schemas.microsoft.com/office/powerpoint/2010/main" val="2084744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Discussion</a:t>
            </a:r>
          </a:p>
        </p:txBody>
      </p:sp>
      <p:sp>
        <p:nvSpPr>
          <p:cNvPr id="4" name="Slide Number Placeholder 3"/>
          <p:cNvSpPr>
            <a:spLocks noGrp="1"/>
          </p:cNvSpPr>
          <p:nvPr>
            <p:ph type="sldNum" sz="quarter" idx="10"/>
          </p:nvPr>
        </p:nvSpPr>
        <p:spPr/>
        <p:txBody>
          <a:bodyPr/>
          <a:lstStyle/>
          <a:p>
            <a:fld id="{2CECAF60-2D2E-4536-A6F9-27DD9AAD0FD8}" type="slidenum">
              <a:rPr lang="en-GB" smtClean="0"/>
              <a:t>22</a:t>
            </a:fld>
            <a:endParaRPr lang="en-GB"/>
          </a:p>
        </p:txBody>
      </p:sp>
    </p:spTree>
    <p:extLst>
      <p:ext uri="{BB962C8B-B14F-4D97-AF65-F5344CB8AC3E}">
        <p14:creationId xmlns:p14="http://schemas.microsoft.com/office/powerpoint/2010/main" val="3272191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chemeClr val="tx2"/>
                </a:solidFill>
              </a:rPr>
              <a:t>***Timings for exercises and role plays</a:t>
            </a:r>
          </a:p>
          <a:p>
            <a:r>
              <a:rPr lang="en-GB" dirty="0">
                <a:solidFill>
                  <a:schemeClr val="tx2"/>
                </a:solidFill>
              </a:rPr>
              <a:t>***Materials – </a:t>
            </a:r>
            <a:r>
              <a:rPr lang="en-GB" dirty="0" err="1">
                <a:solidFill>
                  <a:schemeClr val="tx2"/>
                </a:solidFill>
              </a:rPr>
              <a:t>handouts</a:t>
            </a:r>
            <a:r>
              <a:rPr lang="en-GB" dirty="0">
                <a:solidFill>
                  <a:schemeClr val="tx2"/>
                </a:solidFill>
              </a:rPr>
              <a:t>, flip charts, evaluations questionnaires</a:t>
            </a:r>
          </a:p>
          <a:p>
            <a:endParaRPr lang="en-GB" dirty="0"/>
          </a:p>
        </p:txBody>
      </p:sp>
      <p:sp>
        <p:nvSpPr>
          <p:cNvPr id="4" name="Slide Number Placeholder 3"/>
          <p:cNvSpPr>
            <a:spLocks noGrp="1"/>
          </p:cNvSpPr>
          <p:nvPr>
            <p:ph type="sldNum" sz="quarter" idx="10"/>
          </p:nvPr>
        </p:nvSpPr>
        <p:spPr/>
        <p:txBody>
          <a:bodyPr/>
          <a:lstStyle/>
          <a:p>
            <a:fld id="{2CECAF60-2D2E-4536-A6F9-27DD9AAD0FD8}" type="slidenum">
              <a:rPr lang="en-GB" smtClean="0"/>
              <a:t>26</a:t>
            </a:fld>
            <a:endParaRPr lang="en-GB"/>
          </a:p>
        </p:txBody>
      </p:sp>
    </p:spTree>
    <p:extLst>
      <p:ext uri="{BB962C8B-B14F-4D97-AF65-F5344CB8AC3E}">
        <p14:creationId xmlns:p14="http://schemas.microsoft.com/office/powerpoint/2010/main" val="2308125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b-NO"/>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5/10/2026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72D23-C671-46C9-B5D3-83605822330F}"/>
              </a:ext>
            </a:extLst>
          </p:cNvPr>
          <p:cNvSpPr>
            <a:spLocks noGrp="1"/>
          </p:cNvSpPr>
          <p:nvPr>
            <p:ph type="ctrTitle"/>
          </p:nvPr>
        </p:nvSpPr>
        <p:spPr/>
        <p:txBody>
          <a:bodyPr/>
          <a:lstStyle/>
          <a:p>
            <a:r>
              <a:rPr lang="en-GB" dirty="0"/>
              <a:t>Denial </a:t>
            </a:r>
          </a:p>
        </p:txBody>
      </p:sp>
      <p:sp>
        <p:nvSpPr>
          <p:cNvPr id="3" name="Subtitle 2">
            <a:extLst>
              <a:ext uri="{FF2B5EF4-FFF2-40B4-BE49-F238E27FC236}">
                <a16:creationId xmlns:a16="http://schemas.microsoft.com/office/drawing/2014/main" id="{1C4B58FB-9608-49D7-BC84-B398AC30B877}"/>
              </a:ext>
            </a:extLst>
          </p:cNvPr>
          <p:cNvSpPr>
            <a:spLocks noGrp="1"/>
          </p:cNvSpPr>
          <p:nvPr>
            <p:ph type="subTitle" idx="1"/>
          </p:nvPr>
        </p:nvSpPr>
        <p:spPr/>
        <p:txBody>
          <a:bodyPr>
            <a:normAutofit/>
          </a:bodyPr>
          <a:lstStyle/>
          <a:p>
            <a:r>
              <a:rPr lang="en-GB" dirty="0"/>
              <a:t>Norway Project – Level Toolkit</a:t>
            </a:r>
          </a:p>
          <a:p>
            <a:r>
              <a:rPr lang="en-GB" dirty="0"/>
              <a:t>Emma King </a:t>
            </a:r>
          </a:p>
        </p:txBody>
      </p:sp>
    </p:spTree>
    <p:extLst>
      <p:ext uri="{BB962C8B-B14F-4D97-AF65-F5344CB8AC3E}">
        <p14:creationId xmlns:p14="http://schemas.microsoft.com/office/powerpoint/2010/main" val="3656897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Why do Young People Deny?</a:t>
            </a:r>
          </a:p>
        </p:txBody>
      </p:sp>
      <p:sp>
        <p:nvSpPr>
          <p:cNvPr id="2" name="Content Placeholder 1"/>
          <p:cNvSpPr>
            <a:spLocks noGrp="1"/>
          </p:cNvSpPr>
          <p:nvPr>
            <p:ph idx="1"/>
          </p:nvPr>
        </p:nvSpPr>
        <p:spPr/>
        <p:txBody>
          <a:bodyPr/>
          <a:lstStyle/>
          <a:p>
            <a:r>
              <a:rPr lang="en-GB" dirty="0">
                <a:solidFill>
                  <a:schemeClr val="tx2"/>
                </a:solidFill>
              </a:rPr>
              <a:t>What reasons might there be for denying HSB?</a:t>
            </a:r>
          </a:p>
          <a:p>
            <a:r>
              <a:rPr lang="en-GB" dirty="0">
                <a:solidFill>
                  <a:schemeClr val="tx2"/>
                </a:solidFill>
              </a:rPr>
              <a:t>Why is admitting HSB difficult?</a:t>
            </a:r>
          </a:p>
          <a:p>
            <a:r>
              <a:rPr lang="en-GB" dirty="0">
                <a:solidFill>
                  <a:schemeClr val="tx2"/>
                </a:solidFill>
              </a:rPr>
              <a:t>What influences denial?</a:t>
            </a:r>
          </a:p>
          <a:p>
            <a:r>
              <a:rPr lang="en-GB" dirty="0">
                <a:solidFill>
                  <a:schemeClr val="tx2"/>
                </a:solidFill>
              </a:rPr>
              <a:t>Who influences denial?</a:t>
            </a:r>
          </a:p>
          <a:p>
            <a:endParaRPr lang="en-GB" dirty="0">
              <a:solidFill>
                <a:schemeClr val="tx2"/>
              </a:solidFill>
            </a:endParaRPr>
          </a:p>
        </p:txBody>
      </p:sp>
      <p:pic>
        <p:nvPicPr>
          <p:cNvPr id="10243" name="Picture 3" descr="C:\Users\EKing\AppData\Local\Microsoft\Windows\Temporary Internet Files\Content.IE5\UCNYXL96\scared[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4272" y="3501008"/>
            <a:ext cx="1796420" cy="2296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7832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Why Deny?</a:t>
            </a:r>
          </a:p>
        </p:txBody>
      </p:sp>
      <p:sp>
        <p:nvSpPr>
          <p:cNvPr id="2" name="Content Placeholder 1"/>
          <p:cNvSpPr>
            <a:spLocks noGrp="1"/>
          </p:cNvSpPr>
          <p:nvPr>
            <p:ph idx="1"/>
          </p:nvPr>
        </p:nvSpPr>
        <p:spPr/>
        <p:txBody>
          <a:bodyPr>
            <a:normAutofit/>
          </a:bodyPr>
          <a:lstStyle/>
          <a:p>
            <a:r>
              <a:rPr lang="en-GB" dirty="0">
                <a:solidFill>
                  <a:schemeClr val="tx2"/>
                </a:solidFill>
              </a:rPr>
              <a:t>Reasons for denial/minimisation include: threats to self-esteem and self-image, fear of negative extrinsic consequences, adverse effects on convictions and sentencing, deficits in perspective taking, low motivation to stop offending (Lord &amp; </a:t>
            </a:r>
            <a:r>
              <a:rPr lang="en-GB" dirty="0" err="1">
                <a:solidFill>
                  <a:schemeClr val="tx2"/>
                </a:solidFill>
              </a:rPr>
              <a:t>Willmot</a:t>
            </a:r>
            <a:r>
              <a:rPr lang="en-GB" dirty="0">
                <a:solidFill>
                  <a:schemeClr val="tx2"/>
                </a:solidFill>
              </a:rPr>
              <a:t>, 2004; Marshall, et al., 2009)</a:t>
            </a:r>
          </a:p>
          <a:p>
            <a:r>
              <a:rPr lang="en-GB" dirty="0">
                <a:solidFill>
                  <a:schemeClr val="tx2"/>
                </a:solidFill>
              </a:rPr>
              <a:t>Fear of rejection from parents/caregivers. </a:t>
            </a:r>
          </a:p>
          <a:p>
            <a:r>
              <a:rPr lang="en-GB" dirty="0">
                <a:solidFill>
                  <a:schemeClr val="tx2"/>
                </a:solidFill>
              </a:rPr>
              <a:t>Shame, guilt, confusion. </a:t>
            </a:r>
          </a:p>
          <a:p>
            <a:r>
              <a:rPr lang="en-GB" dirty="0">
                <a:solidFill>
                  <a:schemeClr val="tx2"/>
                </a:solidFill>
              </a:rPr>
              <a:t>Peer/media/cultural influences.</a:t>
            </a:r>
          </a:p>
          <a:p>
            <a:endParaRPr lang="en-GB" dirty="0"/>
          </a:p>
        </p:txBody>
      </p:sp>
      <p:pic>
        <p:nvPicPr>
          <p:cNvPr id="5" name="Picture 4" descr="C:\Users\EKing\AppData\Local\Microsoft\Windows\Temporary Internet Files\Content.IE5\UCNYXL96\authoritarian-parents-angry-parent-yelling-at-boy-150x15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76320" y="188640"/>
            <a:ext cx="14287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7254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Why Deny?</a:t>
            </a:r>
          </a:p>
        </p:txBody>
      </p:sp>
      <p:sp>
        <p:nvSpPr>
          <p:cNvPr id="2" name="Content Placeholder 1"/>
          <p:cNvSpPr>
            <a:spLocks noGrp="1"/>
          </p:cNvSpPr>
          <p:nvPr>
            <p:ph idx="1"/>
          </p:nvPr>
        </p:nvSpPr>
        <p:spPr/>
        <p:txBody>
          <a:bodyPr>
            <a:normAutofit fontScale="92500" lnSpcReduction="20000"/>
          </a:bodyPr>
          <a:lstStyle/>
          <a:p>
            <a:r>
              <a:rPr lang="en-GB" dirty="0">
                <a:solidFill>
                  <a:schemeClr val="tx2"/>
                </a:solidFill>
              </a:rPr>
              <a:t>Influence of trauma</a:t>
            </a:r>
          </a:p>
          <a:p>
            <a:r>
              <a:rPr lang="en-GB" dirty="0">
                <a:solidFill>
                  <a:schemeClr val="tx2"/>
                </a:solidFill>
              </a:rPr>
              <a:t>Lack of appropriate sexual knowledge </a:t>
            </a:r>
          </a:p>
          <a:p>
            <a:r>
              <a:rPr lang="en-GB" dirty="0">
                <a:solidFill>
                  <a:schemeClr val="tx2"/>
                </a:solidFill>
              </a:rPr>
              <a:t>Cognitive functioning and developmental age</a:t>
            </a:r>
          </a:p>
          <a:p>
            <a:r>
              <a:rPr lang="en-GB" dirty="0">
                <a:solidFill>
                  <a:schemeClr val="tx2"/>
                </a:solidFill>
              </a:rPr>
              <a:t>Avoidance as a learned way of coping</a:t>
            </a:r>
          </a:p>
          <a:p>
            <a:r>
              <a:rPr lang="en-GB" dirty="0">
                <a:solidFill>
                  <a:schemeClr val="tx2"/>
                </a:solidFill>
              </a:rPr>
              <a:t>Emotional regulation difficulties</a:t>
            </a:r>
          </a:p>
          <a:p>
            <a:r>
              <a:rPr lang="en-GB" dirty="0">
                <a:solidFill>
                  <a:schemeClr val="tx2"/>
                </a:solidFill>
              </a:rPr>
              <a:t>Belonging and identity</a:t>
            </a:r>
          </a:p>
          <a:p>
            <a:r>
              <a:rPr lang="en-GB" dirty="0">
                <a:solidFill>
                  <a:schemeClr val="tx2"/>
                </a:solidFill>
              </a:rPr>
              <a:t>Safety – fearful of trusting others</a:t>
            </a:r>
          </a:p>
          <a:p>
            <a:r>
              <a:rPr lang="en-GB" dirty="0">
                <a:solidFill>
                  <a:schemeClr val="tx2"/>
                </a:solidFill>
              </a:rPr>
              <a:t>Fear – of rejection, harm, punishments</a:t>
            </a:r>
          </a:p>
          <a:p>
            <a:r>
              <a:rPr lang="en-GB" dirty="0">
                <a:solidFill>
                  <a:schemeClr val="tx2"/>
                </a:solidFill>
              </a:rPr>
              <a:t>Difficulties engaging with professionals</a:t>
            </a:r>
          </a:p>
          <a:p>
            <a:r>
              <a:rPr lang="en-GB" dirty="0">
                <a:solidFill>
                  <a:schemeClr val="tx2"/>
                </a:solidFill>
              </a:rPr>
              <a:t>Timing and context of interviews </a:t>
            </a:r>
          </a:p>
          <a:p>
            <a:r>
              <a:rPr lang="en-GB" dirty="0">
                <a:solidFill>
                  <a:schemeClr val="tx2"/>
                </a:solidFill>
              </a:rPr>
              <a:t>Readiness</a:t>
            </a:r>
          </a:p>
          <a:p>
            <a:endParaRPr lang="en-GB" dirty="0">
              <a:solidFill>
                <a:schemeClr val="tx2"/>
              </a:solidFill>
            </a:endParaRPr>
          </a:p>
          <a:p>
            <a:endParaRPr lang="en-GB" dirty="0">
              <a:solidFill>
                <a:schemeClr val="tx2"/>
              </a:solidFill>
            </a:endParaRPr>
          </a:p>
        </p:txBody>
      </p:sp>
      <p:pic>
        <p:nvPicPr>
          <p:cNvPr id="4" name="Picture 9" descr="C:\Users\EKing\AppData\Local\Microsoft\Windows\Temporary Internet Files\Content.IE5\OFGEELDI\frustration[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2305" y="4005064"/>
            <a:ext cx="1651567" cy="1631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46938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Reactions from Professionals?</a:t>
            </a:r>
          </a:p>
        </p:txBody>
      </p:sp>
      <p:sp>
        <p:nvSpPr>
          <p:cNvPr id="5" name="Content Placeholder 4"/>
          <p:cNvSpPr>
            <a:spLocks noGrp="1"/>
          </p:cNvSpPr>
          <p:nvPr>
            <p:ph idx="1"/>
          </p:nvPr>
        </p:nvSpPr>
        <p:spPr/>
        <p:txBody>
          <a:bodyPr/>
          <a:lstStyle/>
          <a:p>
            <a:r>
              <a:rPr lang="en-GB" dirty="0">
                <a:solidFill>
                  <a:schemeClr val="tx2"/>
                </a:solidFill>
              </a:rPr>
              <a:t>How do professionals react when faced with a young person who denies their HSB? </a:t>
            </a:r>
          </a:p>
          <a:p>
            <a:r>
              <a:rPr lang="en-GB" dirty="0">
                <a:solidFill>
                  <a:schemeClr val="tx2"/>
                </a:solidFill>
              </a:rPr>
              <a:t>What approaches are unhelpful? </a:t>
            </a:r>
          </a:p>
          <a:p>
            <a:r>
              <a:rPr lang="en-GB" dirty="0">
                <a:solidFill>
                  <a:schemeClr val="tx2"/>
                </a:solidFill>
              </a:rPr>
              <a:t>What approaches might be helpful? </a:t>
            </a:r>
          </a:p>
          <a:p>
            <a:r>
              <a:rPr lang="en-GB" dirty="0">
                <a:solidFill>
                  <a:schemeClr val="tx2"/>
                </a:solidFill>
              </a:rPr>
              <a:t>How do we write about denial in reports?</a:t>
            </a:r>
          </a:p>
        </p:txBody>
      </p:sp>
      <p:pic>
        <p:nvPicPr>
          <p:cNvPr id="12290" name="Picture 2" descr="C:\Users\EKing\AppData\Local\Microsoft\Windows\Temporary Internet Files\Content.IE5\UCNYXL96\Hicheur-sant%C3%A9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8248" y="4509120"/>
            <a:ext cx="1933992" cy="1289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0654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a:t>How do we Engage Young People who Deny? Overview</a:t>
            </a:r>
          </a:p>
        </p:txBody>
      </p:sp>
      <p:sp>
        <p:nvSpPr>
          <p:cNvPr id="5" name="Content Placeholder 4"/>
          <p:cNvSpPr>
            <a:spLocks noGrp="1"/>
          </p:cNvSpPr>
          <p:nvPr>
            <p:ph idx="1"/>
          </p:nvPr>
        </p:nvSpPr>
        <p:spPr/>
        <p:txBody>
          <a:bodyPr>
            <a:normAutofit/>
          </a:bodyPr>
          <a:lstStyle/>
          <a:p>
            <a:r>
              <a:rPr lang="en-GB" dirty="0">
                <a:solidFill>
                  <a:schemeClr val="tx2"/>
                </a:solidFill>
              </a:rPr>
              <a:t>Building rapport</a:t>
            </a:r>
          </a:p>
          <a:p>
            <a:r>
              <a:rPr lang="en-GB" dirty="0">
                <a:solidFill>
                  <a:schemeClr val="tx2"/>
                </a:solidFill>
              </a:rPr>
              <a:t>Reassuring and addressing fears</a:t>
            </a:r>
          </a:p>
          <a:p>
            <a:r>
              <a:rPr lang="en-GB" dirty="0">
                <a:solidFill>
                  <a:schemeClr val="tx2"/>
                </a:solidFill>
              </a:rPr>
              <a:t>Understanding the function of denial </a:t>
            </a:r>
          </a:p>
          <a:p>
            <a:r>
              <a:rPr lang="en-GB" dirty="0">
                <a:solidFill>
                  <a:schemeClr val="tx2"/>
                </a:solidFill>
              </a:rPr>
              <a:t>Background and context</a:t>
            </a:r>
          </a:p>
          <a:p>
            <a:r>
              <a:rPr lang="en-GB" dirty="0">
                <a:solidFill>
                  <a:schemeClr val="tx2"/>
                </a:solidFill>
              </a:rPr>
              <a:t>Sensitive, empathic approach </a:t>
            </a:r>
          </a:p>
          <a:p>
            <a:r>
              <a:rPr lang="en-GB" dirty="0">
                <a:solidFill>
                  <a:schemeClr val="tx2"/>
                </a:solidFill>
              </a:rPr>
              <a:t>Consider timing and sequence of topics</a:t>
            </a:r>
          </a:p>
          <a:p>
            <a:r>
              <a:rPr lang="en-GB" dirty="0">
                <a:solidFill>
                  <a:schemeClr val="tx2"/>
                </a:solidFill>
              </a:rPr>
              <a:t>Challenging should be gentle at first</a:t>
            </a:r>
          </a:p>
          <a:p>
            <a:r>
              <a:rPr lang="en-GB" dirty="0">
                <a:solidFill>
                  <a:schemeClr val="tx2"/>
                </a:solidFill>
              </a:rPr>
              <a:t>Roll with resistance</a:t>
            </a:r>
          </a:p>
          <a:p>
            <a:endParaRPr lang="en-GB" dirty="0">
              <a:solidFill>
                <a:schemeClr val="tx2"/>
              </a:solidFill>
            </a:endParaRPr>
          </a:p>
          <a:p>
            <a:endParaRPr lang="en-GB" dirty="0">
              <a:solidFill>
                <a:schemeClr val="tx2"/>
              </a:solidFill>
            </a:endParaRPr>
          </a:p>
        </p:txBody>
      </p:sp>
      <p:pic>
        <p:nvPicPr>
          <p:cNvPr id="4" name="Picture 2" descr="C:\Users\EKing\AppData\Local\Microsoft\Windows\Temporary Internet Files\Content.IE5\UCNYXL96\trust_building[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0732" y="1596877"/>
            <a:ext cx="2242823" cy="1700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3304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a:t>Working with Denial</a:t>
            </a:r>
          </a:p>
        </p:txBody>
      </p:sp>
      <p:sp>
        <p:nvSpPr>
          <p:cNvPr id="2" name="Content Placeholder 1"/>
          <p:cNvSpPr>
            <a:spLocks noGrp="1"/>
          </p:cNvSpPr>
          <p:nvPr>
            <p:ph idx="1"/>
          </p:nvPr>
        </p:nvSpPr>
        <p:spPr/>
        <p:txBody>
          <a:bodyPr>
            <a:normAutofit/>
          </a:bodyPr>
          <a:lstStyle/>
          <a:p>
            <a:r>
              <a:rPr lang="en-GB" dirty="0">
                <a:solidFill>
                  <a:schemeClr val="tx2"/>
                </a:solidFill>
              </a:rPr>
              <a:t>Pacing and sequencing  of assessment or intervention work is crucial. </a:t>
            </a:r>
          </a:p>
          <a:p>
            <a:r>
              <a:rPr lang="en-GB" dirty="0">
                <a:solidFill>
                  <a:schemeClr val="tx2"/>
                </a:solidFill>
              </a:rPr>
              <a:t>Work towards shared goals that feel safe to them - this can lead to being more open to addressing the specific HSB later in the therapeutic process. </a:t>
            </a:r>
          </a:p>
          <a:p>
            <a:r>
              <a:rPr lang="en-GB" dirty="0">
                <a:solidFill>
                  <a:schemeClr val="tx2"/>
                </a:solidFill>
              </a:rPr>
              <a:t>The relationship with a young person is critical – building trust will enable the YP to engage. </a:t>
            </a:r>
          </a:p>
          <a:p>
            <a:r>
              <a:rPr lang="en-GB" dirty="0">
                <a:solidFill>
                  <a:schemeClr val="tx2"/>
                </a:solidFill>
              </a:rPr>
              <a:t>Helping the young person work towards wider positive goals is important – such as promoting their experiences of fitting in and belonging through social inclusion and activities, improving their feelings of self-worth through educational attainment, or working towards getting them to a place of safety and stability through influencing their environment. </a:t>
            </a:r>
          </a:p>
          <a:p>
            <a:endParaRPr lang="en-GB" dirty="0">
              <a:solidFill>
                <a:schemeClr val="tx2"/>
              </a:solidFill>
            </a:endParaRPr>
          </a:p>
          <a:p>
            <a:endParaRPr lang="en-GB" dirty="0">
              <a:solidFill>
                <a:schemeClr val="tx2"/>
              </a:solidFill>
            </a:endParaRPr>
          </a:p>
        </p:txBody>
      </p:sp>
    </p:spTree>
    <p:extLst>
      <p:ext uri="{BB962C8B-B14F-4D97-AF65-F5344CB8AC3E}">
        <p14:creationId xmlns:p14="http://schemas.microsoft.com/office/powerpoint/2010/main" val="2826017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a:t>Working with Denial</a:t>
            </a:r>
          </a:p>
        </p:txBody>
      </p:sp>
      <p:sp>
        <p:nvSpPr>
          <p:cNvPr id="2" name="Content Placeholder 1"/>
          <p:cNvSpPr>
            <a:spLocks noGrp="1"/>
          </p:cNvSpPr>
          <p:nvPr>
            <p:ph idx="1"/>
          </p:nvPr>
        </p:nvSpPr>
        <p:spPr/>
        <p:txBody>
          <a:bodyPr>
            <a:normAutofit/>
          </a:bodyPr>
          <a:lstStyle/>
          <a:p>
            <a:r>
              <a:rPr lang="en-GB" dirty="0">
                <a:solidFill>
                  <a:schemeClr val="tx2"/>
                </a:solidFill>
              </a:rPr>
              <a:t>Important that the therapeutic process provides and environment of safety for the young person. Openness and learning are best facilitated when we feel at ease in our surroundings and with those working with us. This is not always easily achieved within the difficult circumstances in which we often first meet our young people. </a:t>
            </a:r>
          </a:p>
          <a:p>
            <a:r>
              <a:rPr lang="en-GB" dirty="0">
                <a:solidFill>
                  <a:schemeClr val="tx2"/>
                </a:solidFill>
              </a:rPr>
              <a:t>Identifying and addressing emotional regulation difficulties is often the first/key priority in intervention with young people with HSB. This can be linked to the onset of the HSB and to the barriers a young person may have in being able to admit their HSB. </a:t>
            </a:r>
          </a:p>
          <a:p>
            <a:r>
              <a:rPr lang="en-GB" dirty="0">
                <a:solidFill>
                  <a:schemeClr val="tx2"/>
                </a:solidFill>
              </a:rPr>
              <a:t>Intervention focusing on areas such as emotional regulation are often not seen as ‘offence focused’ – especially when a young person is in denial – but it is an area that is key to understanding and addressing their HSB. </a:t>
            </a:r>
          </a:p>
          <a:p>
            <a:endParaRPr lang="en-GB" dirty="0">
              <a:solidFill>
                <a:schemeClr val="tx2"/>
              </a:solidFill>
            </a:endParaRPr>
          </a:p>
          <a:p>
            <a:endParaRPr lang="en-GB" dirty="0"/>
          </a:p>
        </p:txBody>
      </p:sp>
      <p:pic>
        <p:nvPicPr>
          <p:cNvPr id="5" name="Picture 2" descr="C:\Users\EKing\AppData\Local\Microsoft\Windows\Temporary Internet Files\Content.IE5\TELWBG7C\Safety-First-640x24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72264" y="199165"/>
            <a:ext cx="2039888" cy="764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7613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Working with Denial</a:t>
            </a:r>
          </a:p>
        </p:txBody>
      </p:sp>
      <p:sp>
        <p:nvSpPr>
          <p:cNvPr id="2" name="Content Placeholder 1"/>
          <p:cNvSpPr>
            <a:spLocks noGrp="1"/>
          </p:cNvSpPr>
          <p:nvPr>
            <p:ph idx="1"/>
          </p:nvPr>
        </p:nvSpPr>
        <p:spPr/>
        <p:txBody>
          <a:bodyPr>
            <a:normAutofit lnSpcReduction="10000"/>
          </a:bodyPr>
          <a:lstStyle/>
          <a:p>
            <a:r>
              <a:rPr lang="en-GB" dirty="0">
                <a:solidFill>
                  <a:schemeClr val="tx2"/>
                </a:solidFill>
              </a:rPr>
              <a:t>Young people who deny are often aware that they need to engage and fear the consequences of not doing so. Providing early reassurance that the aim is not just about getting them to admit can help them engage. </a:t>
            </a:r>
          </a:p>
          <a:p>
            <a:r>
              <a:rPr lang="en-GB" dirty="0">
                <a:solidFill>
                  <a:schemeClr val="tx2"/>
                </a:solidFill>
              </a:rPr>
              <a:t>Challenging their account constantly can often lead to hostility. Condoning their behaviour is also unhelpful. Agreeing to disagree or to put the offence account to one side can be helpful. </a:t>
            </a:r>
          </a:p>
          <a:p>
            <a:r>
              <a:rPr lang="en-GB" dirty="0">
                <a:solidFill>
                  <a:schemeClr val="tx2"/>
                </a:solidFill>
              </a:rPr>
              <a:t>Negotiate targets that are workable. Young people will often acknowledge “mistakes” they have made and can identify factors that lead to their mistakes. </a:t>
            </a:r>
          </a:p>
          <a:p>
            <a:r>
              <a:rPr lang="en-GB" dirty="0">
                <a:solidFill>
                  <a:schemeClr val="tx2"/>
                </a:solidFill>
              </a:rPr>
              <a:t>Use games and fun activities to help the young person engage and as a way of active learning.</a:t>
            </a:r>
          </a:p>
          <a:p>
            <a:r>
              <a:rPr lang="en-GB" dirty="0">
                <a:solidFill>
                  <a:schemeClr val="tx2"/>
                </a:solidFill>
              </a:rPr>
              <a:t>Building trust through honesty, empathy, listening, boundaries. </a:t>
            </a:r>
          </a:p>
          <a:p>
            <a:endParaRPr lang="en-GB" dirty="0"/>
          </a:p>
        </p:txBody>
      </p:sp>
      <p:pic>
        <p:nvPicPr>
          <p:cNvPr id="8" name="Picture 5" descr="go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6280" y="260648"/>
            <a:ext cx="1871663" cy="1308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5855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Working with Denial</a:t>
            </a:r>
          </a:p>
        </p:txBody>
      </p:sp>
      <p:sp>
        <p:nvSpPr>
          <p:cNvPr id="2" name="Content Placeholder 1"/>
          <p:cNvSpPr>
            <a:spLocks noGrp="1"/>
          </p:cNvSpPr>
          <p:nvPr>
            <p:ph idx="1"/>
          </p:nvPr>
        </p:nvSpPr>
        <p:spPr/>
        <p:txBody>
          <a:bodyPr>
            <a:normAutofit/>
          </a:bodyPr>
          <a:lstStyle/>
          <a:p>
            <a:r>
              <a:rPr lang="en-GB" dirty="0">
                <a:solidFill>
                  <a:schemeClr val="tx2"/>
                </a:solidFill>
              </a:rPr>
              <a:t>Address the barriers influencing denial – but do this gently. Consider their past experiences and what denial is protecting them from. </a:t>
            </a:r>
          </a:p>
          <a:p>
            <a:r>
              <a:rPr lang="en-GB" dirty="0">
                <a:solidFill>
                  <a:schemeClr val="tx2"/>
                </a:solidFill>
              </a:rPr>
              <a:t>Help the young person identify what would be the consequences of them talking about the things that make them uncomfortable. </a:t>
            </a:r>
          </a:p>
          <a:p>
            <a:r>
              <a:rPr lang="en-GB" dirty="0">
                <a:solidFill>
                  <a:schemeClr val="tx2"/>
                </a:solidFill>
              </a:rPr>
              <a:t>Intervention can also focus on working with those around the young person to help identify and reduce risk factors. Family are often key in understanding HSB and multi-agency working with other professionals can be crucial in developing shared understanding and putting appropriate interventions in place. </a:t>
            </a:r>
          </a:p>
          <a:p>
            <a:endParaRPr lang="en-GB" dirty="0">
              <a:solidFill>
                <a:schemeClr val="tx2"/>
              </a:solidFill>
            </a:endParaRPr>
          </a:p>
        </p:txBody>
      </p:sp>
      <p:pic>
        <p:nvPicPr>
          <p:cNvPr id="1026" name="Picture 2" descr="C:\Users\EKing\AppData\Local\Microsoft\Windows\Temporary Internet Files\Content.IE5\TELWBG7C\Humpty-Dumpty-Sitting-on-a-Wall[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28946" y="116632"/>
            <a:ext cx="979154" cy="1561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893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Practical Session Tips</a:t>
            </a:r>
          </a:p>
        </p:txBody>
      </p:sp>
      <p:sp>
        <p:nvSpPr>
          <p:cNvPr id="3" name="Content Placeholder 2"/>
          <p:cNvSpPr>
            <a:spLocks noGrp="1"/>
          </p:cNvSpPr>
          <p:nvPr>
            <p:ph idx="1"/>
          </p:nvPr>
        </p:nvSpPr>
        <p:spPr/>
        <p:txBody>
          <a:bodyPr>
            <a:normAutofit/>
          </a:bodyPr>
          <a:lstStyle/>
          <a:p>
            <a:r>
              <a:rPr lang="en-GB" dirty="0">
                <a:solidFill>
                  <a:schemeClr val="tx2"/>
                </a:solidFill>
              </a:rPr>
              <a:t>Think about context of session – where, when, who is present</a:t>
            </a:r>
          </a:p>
          <a:p>
            <a:r>
              <a:rPr lang="en-GB" dirty="0">
                <a:solidFill>
                  <a:schemeClr val="tx2"/>
                </a:solidFill>
              </a:rPr>
              <a:t>Start with a check-in – 10 </a:t>
            </a:r>
            <a:r>
              <a:rPr lang="en-GB" dirty="0" err="1">
                <a:solidFill>
                  <a:schemeClr val="tx2"/>
                </a:solidFill>
              </a:rPr>
              <a:t>mins</a:t>
            </a:r>
            <a:r>
              <a:rPr lang="en-GB" dirty="0">
                <a:solidFill>
                  <a:schemeClr val="tx2"/>
                </a:solidFill>
              </a:rPr>
              <a:t> for YP to offload </a:t>
            </a:r>
          </a:p>
          <a:p>
            <a:r>
              <a:rPr lang="en-GB" dirty="0">
                <a:solidFill>
                  <a:schemeClr val="tx2"/>
                </a:solidFill>
              </a:rPr>
              <a:t>Emotional check-in – enquire about what is going on for them and how they’re feeling</a:t>
            </a:r>
          </a:p>
          <a:p>
            <a:r>
              <a:rPr lang="en-GB" dirty="0">
                <a:solidFill>
                  <a:schemeClr val="tx2"/>
                </a:solidFill>
              </a:rPr>
              <a:t>Encourage labelling of feelings and rating on scale of 0 – 10 to help monitor mood and triggers to emotional dysregulation</a:t>
            </a:r>
          </a:p>
          <a:p>
            <a:r>
              <a:rPr lang="en-GB" dirty="0">
                <a:solidFill>
                  <a:schemeClr val="tx2"/>
                </a:solidFill>
              </a:rPr>
              <a:t>Give them a time out opportunity – a safe word or signal if they want to stop the session. If this happens so an emotional check-in. </a:t>
            </a:r>
          </a:p>
          <a:p>
            <a:endParaRPr lang="en-GB" dirty="0">
              <a:solidFill>
                <a:schemeClr val="tx2"/>
              </a:solidFill>
            </a:endParaRPr>
          </a:p>
        </p:txBody>
      </p:sp>
    </p:spTree>
    <p:extLst>
      <p:ext uri="{BB962C8B-B14F-4D97-AF65-F5344CB8AC3E}">
        <p14:creationId xmlns:p14="http://schemas.microsoft.com/office/powerpoint/2010/main" val="2043051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What is Denial?</a:t>
            </a:r>
          </a:p>
        </p:txBody>
      </p:sp>
      <p:sp>
        <p:nvSpPr>
          <p:cNvPr id="2" name="Content Placeholder 1"/>
          <p:cNvSpPr>
            <a:spLocks noGrp="1"/>
          </p:cNvSpPr>
          <p:nvPr>
            <p:ph idx="1"/>
          </p:nvPr>
        </p:nvSpPr>
        <p:spPr/>
        <p:txBody>
          <a:bodyPr/>
          <a:lstStyle/>
          <a:p>
            <a:r>
              <a:rPr lang="en-GB" dirty="0">
                <a:solidFill>
                  <a:schemeClr val="tx2"/>
                </a:solidFill>
              </a:rPr>
              <a:t>Failure to accept responsibility for harmful sexual behaviours. </a:t>
            </a:r>
          </a:p>
          <a:p>
            <a:r>
              <a:rPr lang="en-GB" dirty="0">
                <a:solidFill>
                  <a:schemeClr val="tx2"/>
                </a:solidFill>
              </a:rPr>
              <a:t>Why is denial so important in working with young people? </a:t>
            </a:r>
          </a:p>
          <a:p>
            <a:r>
              <a:rPr lang="en-GB" dirty="0">
                <a:solidFill>
                  <a:schemeClr val="tx2"/>
                </a:solidFill>
              </a:rPr>
              <a:t>What impact does denial have on risk of further HSB? </a:t>
            </a:r>
          </a:p>
          <a:p>
            <a:r>
              <a:rPr lang="en-GB" dirty="0">
                <a:solidFill>
                  <a:schemeClr val="tx2"/>
                </a:solidFill>
              </a:rPr>
              <a:t>Why do we need young people to admit their HSB?</a:t>
            </a:r>
          </a:p>
        </p:txBody>
      </p:sp>
      <p:pic>
        <p:nvPicPr>
          <p:cNvPr id="7170" name="Picture 2" descr="C:\Users\EKing\AppData\Local\Microsoft\Windows\Temporary Internet Files\Content.IE5\TELWBG7C\denial[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65216" y="116632"/>
            <a:ext cx="2098212" cy="1638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1408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Exercises to Help Understand Barriers to Disclosure and Engage the YP</a:t>
            </a:r>
          </a:p>
        </p:txBody>
      </p:sp>
      <p:sp>
        <p:nvSpPr>
          <p:cNvPr id="3" name="Content Placeholder 2"/>
          <p:cNvSpPr>
            <a:spLocks noGrp="1"/>
          </p:cNvSpPr>
          <p:nvPr>
            <p:ph idx="1"/>
          </p:nvPr>
        </p:nvSpPr>
        <p:spPr/>
        <p:txBody>
          <a:bodyPr>
            <a:normAutofit/>
          </a:bodyPr>
          <a:lstStyle/>
          <a:p>
            <a:r>
              <a:rPr lang="en-GB" dirty="0">
                <a:solidFill>
                  <a:schemeClr val="tx2"/>
                </a:solidFill>
              </a:rPr>
              <a:t>Exercise: With reassurance that you’re not going to ask for specific details today, ask the YP to think about why talking about it is difficult. What would it feel like to talk about the difficult stuff? How would it make you feel? How would other people react? Etc.</a:t>
            </a:r>
          </a:p>
          <a:p>
            <a:r>
              <a:rPr lang="en-GB" dirty="0">
                <a:solidFill>
                  <a:schemeClr val="tx2"/>
                </a:solidFill>
              </a:rPr>
              <a:t>Exercise: 3</a:t>
            </a:r>
            <a:r>
              <a:rPr lang="en-GB" baseline="30000" dirty="0">
                <a:solidFill>
                  <a:schemeClr val="tx2"/>
                </a:solidFill>
              </a:rPr>
              <a:t>rd</a:t>
            </a:r>
            <a:r>
              <a:rPr lang="en-GB" dirty="0">
                <a:solidFill>
                  <a:schemeClr val="tx2"/>
                </a:solidFill>
              </a:rPr>
              <a:t> person account – create a fictional character who has committed a similar offence. Ask the YP to think about what type of person he is, how he feels about himself, how his family/friends feel about him and what he had done, what his future looks like, what his fears and hopes are etc. </a:t>
            </a:r>
          </a:p>
        </p:txBody>
      </p:sp>
    </p:spTree>
    <p:extLst>
      <p:ext uri="{BB962C8B-B14F-4D97-AF65-F5344CB8AC3E}">
        <p14:creationId xmlns:p14="http://schemas.microsoft.com/office/powerpoint/2010/main" val="232519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My Tips </a:t>
            </a:r>
          </a:p>
        </p:txBody>
      </p:sp>
      <p:sp>
        <p:nvSpPr>
          <p:cNvPr id="2" name="Content Placeholder 1"/>
          <p:cNvSpPr>
            <a:spLocks noGrp="1"/>
          </p:cNvSpPr>
          <p:nvPr>
            <p:ph idx="1"/>
          </p:nvPr>
        </p:nvSpPr>
        <p:spPr/>
        <p:txBody>
          <a:bodyPr>
            <a:normAutofit fontScale="70000" lnSpcReduction="20000"/>
          </a:bodyPr>
          <a:lstStyle/>
          <a:p>
            <a:pPr>
              <a:lnSpc>
                <a:spcPct val="90000"/>
              </a:lnSpc>
              <a:defRPr/>
            </a:pPr>
            <a:r>
              <a:rPr lang="en-GB" sz="2800" dirty="0">
                <a:solidFill>
                  <a:schemeClr val="tx2"/>
                </a:solidFill>
              </a:rPr>
              <a:t>Listen </a:t>
            </a:r>
          </a:p>
          <a:p>
            <a:pPr>
              <a:lnSpc>
                <a:spcPct val="90000"/>
              </a:lnSpc>
              <a:defRPr/>
            </a:pPr>
            <a:r>
              <a:rPr lang="en-GB" sz="2800" dirty="0">
                <a:solidFill>
                  <a:schemeClr val="tx2"/>
                </a:solidFill>
              </a:rPr>
              <a:t>Don’t make assumptions</a:t>
            </a:r>
          </a:p>
          <a:p>
            <a:pPr>
              <a:lnSpc>
                <a:spcPct val="90000"/>
              </a:lnSpc>
              <a:defRPr/>
            </a:pPr>
            <a:r>
              <a:rPr lang="en-GB" sz="2800" dirty="0">
                <a:solidFill>
                  <a:schemeClr val="tx2"/>
                </a:solidFill>
              </a:rPr>
              <a:t>Remember that any assessment of them is only valid for a short time as they will change a lot</a:t>
            </a:r>
          </a:p>
          <a:p>
            <a:pPr>
              <a:lnSpc>
                <a:spcPct val="90000"/>
              </a:lnSpc>
              <a:defRPr/>
            </a:pPr>
            <a:r>
              <a:rPr lang="en-GB" sz="2800" dirty="0">
                <a:solidFill>
                  <a:schemeClr val="tx2"/>
                </a:solidFill>
              </a:rPr>
              <a:t>Be interested in them as young people not offenders</a:t>
            </a:r>
          </a:p>
          <a:p>
            <a:pPr>
              <a:lnSpc>
                <a:spcPct val="90000"/>
              </a:lnSpc>
              <a:defRPr/>
            </a:pPr>
            <a:r>
              <a:rPr lang="en-GB" sz="2800" dirty="0">
                <a:solidFill>
                  <a:schemeClr val="tx2"/>
                </a:solidFill>
              </a:rPr>
              <a:t>Play games, have fun in sessions, use drawings and practical exercises</a:t>
            </a:r>
          </a:p>
          <a:p>
            <a:pPr>
              <a:lnSpc>
                <a:spcPct val="90000"/>
              </a:lnSpc>
              <a:defRPr/>
            </a:pPr>
            <a:r>
              <a:rPr lang="en-GB" sz="2800" dirty="0">
                <a:solidFill>
                  <a:schemeClr val="tx2"/>
                </a:solidFill>
              </a:rPr>
              <a:t>Be consistent, </a:t>
            </a:r>
            <a:r>
              <a:rPr lang="en-GB" sz="2800" dirty="0" err="1">
                <a:solidFill>
                  <a:schemeClr val="tx2"/>
                </a:solidFill>
              </a:rPr>
              <a:t>boundaried</a:t>
            </a:r>
            <a:r>
              <a:rPr lang="en-GB" sz="2800" dirty="0">
                <a:solidFill>
                  <a:schemeClr val="tx2"/>
                </a:solidFill>
              </a:rPr>
              <a:t>, honest</a:t>
            </a:r>
          </a:p>
          <a:p>
            <a:pPr>
              <a:lnSpc>
                <a:spcPct val="90000"/>
              </a:lnSpc>
              <a:defRPr/>
            </a:pPr>
            <a:r>
              <a:rPr lang="en-GB" sz="2800" dirty="0">
                <a:solidFill>
                  <a:schemeClr val="tx2"/>
                </a:solidFill>
              </a:rPr>
              <a:t>Try to understand the reasons behind their behaviours </a:t>
            </a:r>
          </a:p>
          <a:p>
            <a:pPr>
              <a:lnSpc>
                <a:spcPct val="90000"/>
              </a:lnSpc>
              <a:defRPr/>
            </a:pPr>
            <a:r>
              <a:rPr lang="en-GB" sz="2800" dirty="0">
                <a:solidFill>
                  <a:schemeClr val="tx2"/>
                </a:solidFill>
              </a:rPr>
              <a:t>Remember we’re asking them to talk about things that can make them uncomfortable</a:t>
            </a:r>
          </a:p>
          <a:p>
            <a:pPr>
              <a:lnSpc>
                <a:spcPct val="90000"/>
              </a:lnSpc>
              <a:defRPr/>
            </a:pPr>
            <a:r>
              <a:rPr lang="en-GB" sz="2800" dirty="0">
                <a:solidFill>
                  <a:schemeClr val="tx2"/>
                </a:solidFill>
              </a:rPr>
              <a:t>Remember they are teenagers </a:t>
            </a:r>
          </a:p>
          <a:p>
            <a:endParaRPr lang="en-GB" dirty="0"/>
          </a:p>
        </p:txBody>
      </p:sp>
      <p:pic>
        <p:nvPicPr>
          <p:cNvPr id="6146" name="Picture 2" descr="C:\Users\EKing\AppData\Local\Microsoft\Windows\Temporary Internet Files\Content.IE5\UCNYXL96\listen_clipar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2305" y="260649"/>
            <a:ext cx="1434455" cy="1530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79857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Writing about Denial</a:t>
            </a:r>
          </a:p>
        </p:txBody>
      </p:sp>
      <p:sp>
        <p:nvSpPr>
          <p:cNvPr id="5" name="Content Placeholder 4"/>
          <p:cNvSpPr>
            <a:spLocks noGrp="1"/>
          </p:cNvSpPr>
          <p:nvPr>
            <p:ph idx="1"/>
          </p:nvPr>
        </p:nvSpPr>
        <p:spPr/>
        <p:txBody>
          <a:bodyPr/>
          <a:lstStyle/>
          <a:p>
            <a:r>
              <a:rPr lang="en-GB" dirty="0">
                <a:solidFill>
                  <a:schemeClr val="tx2"/>
                </a:solidFill>
              </a:rPr>
              <a:t>How do we write about denial in an assessment report? </a:t>
            </a:r>
          </a:p>
          <a:p>
            <a:r>
              <a:rPr lang="en-GB" dirty="0">
                <a:solidFill>
                  <a:schemeClr val="tx2"/>
                </a:solidFill>
              </a:rPr>
              <a:t>How can we assess risk in a YP who denies?</a:t>
            </a:r>
          </a:p>
          <a:p>
            <a:r>
              <a:rPr lang="en-GB" dirty="0">
                <a:solidFill>
                  <a:schemeClr val="tx2"/>
                </a:solidFill>
              </a:rPr>
              <a:t>Is it still possible to write an offence analysis?</a:t>
            </a:r>
          </a:p>
          <a:p>
            <a:r>
              <a:rPr lang="en-GB" dirty="0">
                <a:solidFill>
                  <a:schemeClr val="tx2"/>
                </a:solidFill>
              </a:rPr>
              <a:t>What positives can we write about? </a:t>
            </a:r>
          </a:p>
        </p:txBody>
      </p:sp>
      <p:pic>
        <p:nvPicPr>
          <p:cNvPr id="6" name="Picture 2" descr="C:\Users\EKing\AppData\Local\Microsoft\Windows\Temporary Internet Files\Content.IE5\OFGEELDI\Writing1[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76320" y="4437112"/>
            <a:ext cx="1475656" cy="14720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106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Writing about Denial</a:t>
            </a:r>
          </a:p>
        </p:txBody>
      </p:sp>
      <p:sp>
        <p:nvSpPr>
          <p:cNvPr id="3" name="Content Placeholder 2"/>
          <p:cNvSpPr>
            <a:spLocks noGrp="1"/>
          </p:cNvSpPr>
          <p:nvPr>
            <p:ph idx="1"/>
          </p:nvPr>
        </p:nvSpPr>
        <p:spPr/>
        <p:txBody>
          <a:bodyPr>
            <a:normAutofit/>
          </a:bodyPr>
          <a:lstStyle/>
          <a:p>
            <a:r>
              <a:rPr lang="en-GB" dirty="0">
                <a:solidFill>
                  <a:schemeClr val="tx2"/>
                </a:solidFill>
              </a:rPr>
              <a:t>Unhelpful: The YP denies their offence therefore an offence analysis is not possible.</a:t>
            </a:r>
          </a:p>
          <a:p>
            <a:r>
              <a:rPr lang="en-GB" dirty="0">
                <a:solidFill>
                  <a:schemeClr val="tx2"/>
                </a:solidFill>
              </a:rPr>
              <a:t>Unhelpful: The YP is manipulative and refuses to give an account of their actions. </a:t>
            </a:r>
          </a:p>
          <a:p>
            <a:r>
              <a:rPr lang="en-GB" dirty="0">
                <a:solidFill>
                  <a:schemeClr val="tx2"/>
                </a:solidFill>
              </a:rPr>
              <a:t> Unhelpful: The YP is not able to talk about his offences therefor is not able to benefit from intervention work. </a:t>
            </a:r>
          </a:p>
          <a:p>
            <a:r>
              <a:rPr lang="en-GB" dirty="0">
                <a:solidFill>
                  <a:schemeClr val="tx2"/>
                </a:solidFill>
              </a:rPr>
              <a:t>Unhelpful: The YP’s refusal to admit responsibility for his actions put him at high risk of further offending. </a:t>
            </a:r>
          </a:p>
          <a:p>
            <a:endParaRPr lang="en-GB" dirty="0">
              <a:solidFill>
                <a:schemeClr val="tx2"/>
              </a:solidFill>
            </a:endParaRPr>
          </a:p>
        </p:txBody>
      </p:sp>
    </p:spTree>
    <p:extLst>
      <p:ext uri="{BB962C8B-B14F-4D97-AF65-F5344CB8AC3E}">
        <p14:creationId xmlns:p14="http://schemas.microsoft.com/office/powerpoint/2010/main" val="3429872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Writing about Denial</a:t>
            </a:r>
          </a:p>
        </p:txBody>
      </p:sp>
      <p:sp>
        <p:nvSpPr>
          <p:cNvPr id="3" name="Content Placeholder 2"/>
          <p:cNvSpPr>
            <a:spLocks noGrp="1"/>
          </p:cNvSpPr>
          <p:nvPr>
            <p:ph idx="1"/>
          </p:nvPr>
        </p:nvSpPr>
        <p:spPr/>
        <p:txBody>
          <a:bodyPr>
            <a:normAutofit/>
          </a:bodyPr>
          <a:lstStyle/>
          <a:p>
            <a:r>
              <a:rPr lang="en-GB" dirty="0">
                <a:solidFill>
                  <a:schemeClr val="tx2"/>
                </a:solidFill>
              </a:rPr>
              <a:t>More helpful: The YP has not yet been able to give a detailed account of their offending. It is likely that this is because . . . . What we do know about the circumstances is . . . .</a:t>
            </a:r>
          </a:p>
          <a:p>
            <a:r>
              <a:rPr lang="en-GB" dirty="0">
                <a:solidFill>
                  <a:schemeClr val="tx2"/>
                </a:solidFill>
              </a:rPr>
              <a:t>More helpful: The YP has started the process of engaging with professionals in regards to his HSB, he has areas to work on which include . . . .</a:t>
            </a:r>
          </a:p>
          <a:p>
            <a:r>
              <a:rPr lang="en-GB" dirty="0">
                <a:solidFill>
                  <a:schemeClr val="tx2"/>
                </a:solidFill>
              </a:rPr>
              <a:t>More helpful: The YP’s difficulty discussing his offences is linked to fears of . . . </a:t>
            </a:r>
          </a:p>
          <a:p>
            <a:r>
              <a:rPr lang="en-GB" dirty="0">
                <a:solidFill>
                  <a:schemeClr val="tx2"/>
                </a:solidFill>
              </a:rPr>
              <a:t>More helpful: The YP was able to provide useful insight to many areas of his life and contributory factors to his offending . . . </a:t>
            </a:r>
          </a:p>
          <a:p>
            <a:r>
              <a:rPr lang="en-GB" dirty="0">
                <a:solidFill>
                  <a:schemeClr val="tx2"/>
                </a:solidFill>
              </a:rPr>
              <a:t>More Helpful: Whilst the YP has not yet been able to disclose a full offence account due to . . .. He has made progress in . . . .</a:t>
            </a:r>
          </a:p>
        </p:txBody>
      </p:sp>
    </p:spTree>
    <p:extLst>
      <p:ext uri="{BB962C8B-B14F-4D97-AF65-F5344CB8AC3E}">
        <p14:creationId xmlns:p14="http://schemas.microsoft.com/office/powerpoint/2010/main" val="3429940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Summary</a:t>
            </a:r>
          </a:p>
        </p:txBody>
      </p:sp>
      <p:sp>
        <p:nvSpPr>
          <p:cNvPr id="2" name="Content Placeholder 1"/>
          <p:cNvSpPr>
            <a:spLocks noGrp="1"/>
          </p:cNvSpPr>
          <p:nvPr>
            <p:ph idx="1"/>
          </p:nvPr>
        </p:nvSpPr>
        <p:spPr/>
        <p:txBody>
          <a:bodyPr>
            <a:normAutofit/>
          </a:bodyPr>
          <a:lstStyle/>
          <a:p>
            <a:r>
              <a:rPr lang="en-GB" dirty="0">
                <a:solidFill>
                  <a:schemeClr val="tx2"/>
                </a:solidFill>
              </a:rPr>
              <a:t>HSB in young people is complex and denial can be part of this</a:t>
            </a:r>
          </a:p>
          <a:p>
            <a:r>
              <a:rPr lang="en-GB" dirty="0">
                <a:solidFill>
                  <a:schemeClr val="tx2"/>
                </a:solidFill>
              </a:rPr>
              <a:t>Denial can result from feelings of fear and anxiety the young person has</a:t>
            </a:r>
          </a:p>
          <a:p>
            <a:r>
              <a:rPr lang="en-GB" dirty="0">
                <a:solidFill>
                  <a:schemeClr val="tx2"/>
                </a:solidFill>
              </a:rPr>
              <a:t>Young people who deny their HSB may recognise some areas of intervention</a:t>
            </a:r>
          </a:p>
          <a:p>
            <a:r>
              <a:rPr lang="en-GB" dirty="0">
                <a:solidFill>
                  <a:schemeClr val="tx2"/>
                </a:solidFill>
              </a:rPr>
              <a:t>Understanding the functions of denial will help in addressing HSB</a:t>
            </a:r>
          </a:p>
          <a:p>
            <a:r>
              <a:rPr lang="en-GB" dirty="0">
                <a:solidFill>
                  <a:schemeClr val="tx2"/>
                </a:solidFill>
              </a:rPr>
              <a:t>Building rapport, reassuring anxieties and providing a safe therapeutic environment can help the YP engage</a:t>
            </a:r>
          </a:p>
        </p:txBody>
      </p:sp>
    </p:spTree>
    <p:extLst>
      <p:ext uri="{BB962C8B-B14F-4D97-AF65-F5344CB8AC3E}">
        <p14:creationId xmlns:p14="http://schemas.microsoft.com/office/powerpoint/2010/main" val="11466901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Summary</a:t>
            </a:r>
          </a:p>
        </p:txBody>
      </p:sp>
      <p:sp>
        <p:nvSpPr>
          <p:cNvPr id="2" name="Content Placeholder 1"/>
          <p:cNvSpPr>
            <a:spLocks noGrp="1"/>
          </p:cNvSpPr>
          <p:nvPr>
            <p:ph idx="1"/>
          </p:nvPr>
        </p:nvSpPr>
        <p:spPr/>
        <p:txBody>
          <a:bodyPr>
            <a:normAutofit/>
          </a:bodyPr>
          <a:lstStyle/>
          <a:p>
            <a:r>
              <a:rPr lang="en-GB" dirty="0">
                <a:solidFill>
                  <a:schemeClr val="tx2"/>
                </a:solidFill>
              </a:rPr>
              <a:t>Changing the focus or sequencing of the work can help</a:t>
            </a:r>
          </a:p>
          <a:p>
            <a:r>
              <a:rPr lang="en-GB" dirty="0">
                <a:solidFill>
                  <a:schemeClr val="tx2"/>
                </a:solidFill>
              </a:rPr>
              <a:t>Rolling with resistance can be effective</a:t>
            </a:r>
          </a:p>
          <a:p>
            <a:r>
              <a:rPr lang="en-GB" dirty="0">
                <a:solidFill>
                  <a:schemeClr val="tx2"/>
                </a:solidFill>
              </a:rPr>
              <a:t>Denial is not static and is likely to change over time</a:t>
            </a:r>
          </a:p>
          <a:p>
            <a:r>
              <a:rPr lang="en-GB" dirty="0">
                <a:solidFill>
                  <a:schemeClr val="tx2"/>
                </a:solidFill>
              </a:rPr>
              <a:t>Emotional management is often the key intervention need for young people with HSB and those in denial</a:t>
            </a:r>
          </a:p>
          <a:p>
            <a:r>
              <a:rPr lang="en-GB" dirty="0">
                <a:solidFill>
                  <a:schemeClr val="tx2"/>
                </a:solidFill>
              </a:rPr>
              <a:t>Intervention should include those around a YP</a:t>
            </a:r>
          </a:p>
          <a:p>
            <a:r>
              <a:rPr lang="en-GB" dirty="0">
                <a:solidFill>
                  <a:schemeClr val="tx2"/>
                </a:solidFill>
              </a:rPr>
              <a:t>Intervention can still take place</a:t>
            </a:r>
          </a:p>
          <a:p>
            <a:endParaRPr lang="en-GB" dirty="0">
              <a:solidFill>
                <a:schemeClr val="tx2"/>
              </a:solidFill>
            </a:endParaRPr>
          </a:p>
          <a:p>
            <a:endParaRPr lang="en-GB" dirty="0">
              <a:solidFill>
                <a:schemeClr val="tx2"/>
              </a:solidFill>
            </a:endParaRPr>
          </a:p>
        </p:txBody>
      </p:sp>
      <p:pic>
        <p:nvPicPr>
          <p:cNvPr id="4" name="Picture 2" descr="C:\Users\EKing\AppData\Local\Microsoft\Windows\Temporary Internet Files\Content.IE5\JOXHFEGQ\TheEnd[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32304" y="332657"/>
            <a:ext cx="1339028" cy="12419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3287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a:t>What Does Denial Look Like? </a:t>
            </a:r>
          </a:p>
        </p:txBody>
      </p:sp>
      <p:sp>
        <p:nvSpPr>
          <p:cNvPr id="2" name="Content Placeholder 1"/>
          <p:cNvSpPr>
            <a:spLocks noGrp="1"/>
          </p:cNvSpPr>
          <p:nvPr>
            <p:ph idx="1"/>
          </p:nvPr>
        </p:nvSpPr>
        <p:spPr/>
        <p:txBody>
          <a:bodyPr>
            <a:normAutofit/>
          </a:bodyPr>
          <a:lstStyle/>
          <a:p>
            <a:r>
              <a:rPr lang="en-GB" dirty="0">
                <a:solidFill>
                  <a:schemeClr val="tx2"/>
                </a:solidFill>
              </a:rPr>
              <a:t>How does a young person in denial present? </a:t>
            </a:r>
          </a:p>
          <a:p>
            <a:r>
              <a:rPr lang="en-GB" dirty="0">
                <a:solidFill>
                  <a:schemeClr val="tx2"/>
                </a:solidFill>
              </a:rPr>
              <a:t>How do they engage with professionals?</a:t>
            </a:r>
          </a:p>
          <a:p>
            <a:r>
              <a:rPr lang="en-GB" dirty="0">
                <a:solidFill>
                  <a:schemeClr val="tx2"/>
                </a:solidFill>
              </a:rPr>
              <a:t>What kinds of things do they say? </a:t>
            </a:r>
          </a:p>
          <a:p>
            <a:r>
              <a:rPr lang="en-GB" dirty="0">
                <a:solidFill>
                  <a:schemeClr val="tx2"/>
                </a:solidFill>
              </a:rPr>
              <a:t>How do they behave?</a:t>
            </a:r>
          </a:p>
          <a:p>
            <a:endParaRPr lang="en-GB" dirty="0">
              <a:solidFill>
                <a:schemeClr val="tx2"/>
              </a:solidFill>
            </a:endParaRPr>
          </a:p>
          <a:p>
            <a:endParaRPr lang="en-GB" dirty="0">
              <a:solidFill>
                <a:schemeClr val="tx2"/>
              </a:solidFill>
            </a:endParaRPr>
          </a:p>
        </p:txBody>
      </p:sp>
      <p:pic>
        <p:nvPicPr>
          <p:cNvPr id="9223" name="Picture 7" descr="C:\Users\EKing\AppData\Local\Microsoft\Windows\Temporary Internet Files\Content.IE5\TELWBG7C\i_didn__t_do_it_by_judasi[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3389" y="3284984"/>
            <a:ext cx="1744809" cy="2492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6711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does Denial Look Like?</a:t>
            </a:r>
          </a:p>
        </p:txBody>
      </p:sp>
      <p:sp>
        <p:nvSpPr>
          <p:cNvPr id="3" name="Content Placeholder 2"/>
          <p:cNvSpPr>
            <a:spLocks noGrp="1"/>
          </p:cNvSpPr>
          <p:nvPr>
            <p:ph idx="1"/>
          </p:nvPr>
        </p:nvSpPr>
        <p:spPr/>
        <p:txBody>
          <a:bodyPr>
            <a:normAutofit/>
          </a:bodyPr>
          <a:lstStyle/>
          <a:p>
            <a:r>
              <a:rPr lang="en-GB" dirty="0">
                <a:solidFill>
                  <a:schemeClr val="tx2"/>
                </a:solidFill>
              </a:rPr>
              <a:t>“I didn’t do it, I wasn’t there” – complete denial</a:t>
            </a:r>
          </a:p>
          <a:p>
            <a:r>
              <a:rPr lang="en-GB" dirty="0">
                <a:solidFill>
                  <a:schemeClr val="tx2"/>
                </a:solidFill>
              </a:rPr>
              <a:t>“I don’t want to talk about it” – avoidance</a:t>
            </a:r>
          </a:p>
          <a:p>
            <a:r>
              <a:rPr lang="en-GB" dirty="0">
                <a:solidFill>
                  <a:schemeClr val="tx2"/>
                </a:solidFill>
              </a:rPr>
              <a:t>“I only did . . . .” – minimisation</a:t>
            </a:r>
          </a:p>
          <a:p>
            <a:r>
              <a:rPr lang="en-GB" dirty="0">
                <a:solidFill>
                  <a:schemeClr val="tx2"/>
                </a:solidFill>
              </a:rPr>
              <a:t>“I didn’t do . . . But I did . . . “ – partial denial</a:t>
            </a:r>
          </a:p>
          <a:p>
            <a:r>
              <a:rPr lang="en-GB" dirty="0">
                <a:solidFill>
                  <a:schemeClr val="tx2"/>
                </a:solidFill>
              </a:rPr>
              <a:t>“It was her fault . . . “ – blaming</a:t>
            </a:r>
          </a:p>
          <a:p>
            <a:r>
              <a:rPr lang="en-GB" dirty="0">
                <a:solidFill>
                  <a:schemeClr val="tx2"/>
                </a:solidFill>
              </a:rPr>
              <a:t>Or some YP may over-disclose or over admit to offences that they may not have committed </a:t>
            </a:r>
          </a:p>
          <a:p>
            <a:endParaRPr lang="en-GB" dirty="0">
              <a:solidFill>
                <a:schemeClr val="tx2"/>
              </a:solidFill>
            </a:endParaRPr>
          </a:p>
        </p:txBody>
      </p:sp>
    </p:spTree>
    <p:extLst>
      <p:ext uri="{BB962C8B-B14F-4D97-AF65-F5344CB8AC3E}">
        <p14:creationId xmlns:p14="http://schemas.microsoft.com/office/powerpoint/2010/main" val="1698045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Denial</a:t>
            </a:r>
          </a:p>
        </p:txBody>
      </p:sp>
      <p:sp>
        <p:nvSpPr>
          <p:cNvPr id="2" name="Content Placeholder 1"/>
          <p:cNvSpPr>
            <a:spLocks noGrp="1"/>
          </p:cNvSpPr>
          <p:nvPr>
            <p:ph idx="1"/>
          </p:nvPr>
        </p:nvSpPr>
        <p:spPr/>
        <p:txBody>
          <a:bodyPr>
            <a:normAutofit/>
          </a:bodyPr>
          <a:lstStyle/>
          <a:p>
            <a:r>
              <a:rPr lang="en-GB" dirty="0">
                <a:solidFill>
                  <a:schemeClr val="tx2"/>
                </a:solidFill>
              </a:rPr>
              <a:t>Denial is not absolute - there can be varying levels of denial</a:t>
            </a:r>
          </a:p>
          <a:p>
            <a:r>
              <a:rPr lang="en-GB" dirty="0">
                <a:solidFill>
                  <a:schemeClr val="tx2"/>
                </a:solidFill>
              </a:rPr>
              <a:t>The YP may admit to some of the concerning behaviours</a:t>
            </a:r>
          </a:p>
          <a:p>
            <a:r>
              <a:rPr lang="en-GB" dirty="0">
                <a:solidFill>
                  <a:schemeClr val="tx2"/>
                </a:solidFill>
              </a:rPr>
              <a:t>Just because their account is different to the CPS documents may not mean they are in denial</a:t>
            </a:r>
          </a:p>
          <a:p>
            <a:r>
              <a:rPr lang="en-GB" dirty="0">
                <a:solidFill>
                  <a:schemeClr val="tx2"/>
                </a:solidFill>
              </a:rPr>
              <a:t>Remember offences may be historical and there could be reasons they cannot recall all specific details: substance use or trauma for example</a:t>
            </a:r>
          </a:p>
          <a:p>
            <a:r>
              <a:rPr lang="en-GB" dirty="0">
                <a:solidFill>
                  <a:schemeClr val="tx2"/>
                </a:solidFill>
              </a:rPr>
              <a:t>Just because a YP denies right now does not mean that they can’t move forward in taking responsibility to some/all their HSB in time</a:t>
            </a:r>
          </a:p>
          <a:p>
            <a:endParaRPr lang="en-GB" dirty="0"/>
          </a:p>
        </p:txBody>
      </p:sp>
    </p:spTree>
    <p:extLst>
      <p:ext uri="{BB962C8B-B14F-4D97-AF65-F5344CB8AC3E}">
        <p14:creationId xmlns:p14="http://schemas.microsoft.com/office/powerpoint/2010/main" val="3532349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GB" dirty="0"/>
              <a:t>How does Denial affect our work with Young People?</a:t>
            </a:r>
          </a:p>
        </p:txBody>
      </p:sp>
      <p:sp>
        <p:nvSpPr>
          <p:cNvPr id="2" name="Content Placeholder 1"/>
          <p:cNvSpPr>
            <a:spLocks noGrp="1"/>
          </p:cNvSpPr>
          <p:nvPr>
            <p:ph idx="1"/>
          </p:nvPr>
        </p:nvSpPr>
        <p:spPr/>
        <p:txBody>
          <a:bodyPr/>
          <a:lstStyle/>
          <a:p>
            <a:r>
              <a:rPr lang="en-GB" dirty="0">
                <a:solidFill>
                  <a:schemeClr val="tx2"/>
                </a:solidFill>
              </a:rPr>
              <a:t>What barriers does it create? </a:t>
            </a:r>
          </a:p>
          <a:p>
            <a:r>
              <a:rPr lang="en-GB" dirty="0">
                <a:solidFill>
                  <a:schemeClr val="tx2"/>
                </a:solidFill>
              </a:rPr>
              <a:t>How does it impact on assessment? </a:t>
            </a:r>
          </a:p>
          <a:p>
            <a:r>
              <a:rPr lang="en-GB" dirty="0">
                <a:solidFill>
                  <a:schemeClr val="tx2"/>
                </a:solidFill>
              </a:rPr>
              <a:t>How does it impact on intervention?</a:t>
            </a:r>
          </a:p>
          <a:p>
            <a:r>
              <a:rPr lang="en-GB" dirty="0">
                <a:solidFill>
                  <a:schemeClr val="tx2"/>
                </a:solidFill>
              </a:rPr>
              <a:t>What role do family play in denial?</a:t>
            </a:r>
          </a:p>
          <a:p>
            <a:r>
              <a:rPr lang="en-GB" dirty="0">
                <a:solidFill>
                  <a:schemeClr val="tx2"/>
                </a:solidFill>
              </a:rPr>
              <a:t>How does it impact on engagement of the young person with professionals? </a:t>
            </a:r>
          </a:p>
          <a:p>
            <a:r>
              <a:rPr lang="en-GB" dirty="0">
                <a:solidFill>
                  <a:schemeClr val="tx2"/>
                </a:solidFill>
              </a:rPr>
              <a:t>What impact does it have on the level of risk of further HSB?</a:t>
            </a:r>
          </a:p>
          <a:p>
            <a:endParaRPr lang="en-GB" dirty="0"/>
          </a:p>
        </p:txBody>
      </p:sp>
      <p:pic>
        <p:nvPicPr>
          <p:cNvPr id="4" name="Picture 2" descr="C:\Users\SMorris\AppData\Local\Microsoft\Windows\Temporary Internet Files\Content.IE5\4GXP4XF3\MC90043441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1020" y="908721"/>
            <a:ext cx="1821445" cy="15872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0190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Assumptions . . . </a:t>
            </a:r>
          </a:p>
        </p:txBody>
      </p:sp>
      <p:sp>
        <p:nvSpPr>
          <p:cNvPr id="2" name="Content Placeholder 1"/>
          <p:cNvSpPr>
            <a:spLocks noGrp="1"/>
          </p:cNvSpPr>
          <p:nvPr>
            <p:ph idx="1"/>
          </p:nvPr>
        </p:nvSpPr>
        <p:spPr/>
        <p:txBody>
          <a:bodyPr>
            <a:normAutofit/>
          </a:bodyPr>
          <a:lstStyle/>
          <a:p>
            <a:r>
              <a:rPr lang="en-GB" dirty="0">
                <a:solidFill>
                  <a:schemeClr val="tx2"/>
                </a:solidFill>
              </a:rPr>
              <a:t>Denial is almost always characterised as an obstacle to treatment progress, whereas acceptance of responsibility is typically considered a treatment goal. (Schneider and Wright, 2004)</a:t>
            </a:r>
          </a:p>
          <a:p>
            <a:r>
              <a:rPr lang="en-GB" dirty="0">
                <a:solidFill>
                  <a:schemeClr val="tx2"/>
                </a:solidFill>
              </a:rPr>
              <a:t>Denial is an intentional, calculated decision to deceive and manipulate. </a:t>
            </a:r>
          </a:p>
          <a:p>
            <a:r>
              <a:rPr lang="en-GB" dirty="0">
                <a:solidFill>
                  <a:schemeClr val="tx2"/>
                </a:solidFill>
              </a:rPr>
              <a:t>Those who deny refuse to address their HSB.</a:t>
            </a:r>
          </a:p>
          <a:p>
            <a:r>
              <a:rPr lang="en-GB" dirty="0">
                <a:solidFill>
                  <a:schemeClr val="tx2"/>
                </a:solidFill>
              </a:rPr>
              <a:t>Those who deny cannot undertake or benefit from treatment. </a:t>
            </a:r>
          </a:p>
          <a:p>
            <a:r>
              <a:rPr lang="en-GB" dirty="0">
                <a:solidFill>
                  <a:schemeClr val="tx2"/>
                </a:solidFill>
              </a:rPr>
              <a:t>Those who deny pose a high risk of further HSB.</a:t>
            </a:r>
          </a:p>
          <a:p>
            <a:endParaRPr lang="en-GB" dirty="0">
              <a:solidFill>
                <a:schemeClr val="tx2"/>
              </a:solidFill>
            </a:endParaRPr>
          </a:p>
        </p:txBody>
      </p:sp>
      <p:pic>
        <p:nvPicPr>
          <p:cNvPr id="5" name="Picture 11" descr="C:\Users\EKing\AppData\Local\Microsoft\Windows\Temporary Internet Files\Content.IE5\TELWBG7C\Not%20me[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8248" y="188640"/>
            <a:ext cx="2086952" cy="1236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483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Denial</a:t>
            </a:r>
          </a:p>
        </p:txBody>
      </p:sp>
      <p:sp>
        <p:nvSpPr>
          <p:cNvPr id="2" name="Content Placeholder 1"/>
          <p:cNvSpPr>
            <a:spLocks noGrp="1"/>
          </p:cNvSpPr>
          <p:nvPr>
            <p:ph idx="1"/>
          </p:nvPr>
        </p:nvSpPr>
        <p:spPr/>
        <p:txBody>
          <a:bodyPr/>
          <a:lstStyle/>
          <a:p>
            <a:pPr>
              <a:lnSpc>
                <a:spcPct val="80000"/>
              </a:lnSpc>
              <a:spcBef>
                <a:spcPct val="0"/>
              </a:spcBef>
            </a:pPr>
            <a:r>
              <a:rPr lang="en-GB" sz="2400" dirty="0">
                <a:solidFill>
                  <a:schemeClr val="tx2"/>
                </a:solidFill>
              </a:rPr>
              <a:t>Current research does </a:t>
            </a:r>
            <a:r>
              <a:rPr lang="en-GB" sz="2400" u="sng" dirty="0">
                <a:solidFill>
                  <a:schemeClr val="tx2"/>
                </a:solidFill>
              </a:rPr>
              <a:t>not</a:t>
            </a:r>
            <a:r>
              <a:rPr lang="en-GB" sz="2400" dirty="0">
                <a:solidFill>
                  <a:schemeClr val="tx2"/>
                </a:solidFill>
              </a:rPr>
              <a:t> show a correlation between a young person’s denial of sexual offending &amp; an increased risk of sexual re-offending</a:t>
            </a:r>
          </a:p>
          <a:p>
            <a:pPr>
              <a:lnSpc>
                <a:spcPct val="80000"/>
              </a:lnSpc>
              <a:spcBef>
                <a:spcPct val="0"/>
              </a:spcBef>
            </a:pPr>
            <a:r>
              <a:rPr lang="en-GB" sz="2400" dirty="0">
                <a:solidFill>
                  <a:schemeClr val="tx2"/>
                </a:solidFill>
              </a:rPr>
              <a:t>Denial is a normative response to stress and admitting to offences may induce anxiety, shame, guilt and feelings of worthlessness </a:t>
            </a:r>
          </a:p>
          <a:p>
            <a:pPr>
              <a:lnSpc>
                <a:spcPct val="80000"/>
              </a:lnSpc>
              <a:spcBef>
                <a:spcPct val="0"/>
              </a:spcBef>
            </a:pPr>
            <a:r>
              <a:rPr lang="en-GB" sz="2400" dirty="0">
                <a:solidFill>
                  <a:schemeClr val="tx2"/>
                </a:solidFill>
              </a:rPr>
              <a:t>Young people often struggle to admit their offences for fear of rejection from family, peers, community</a:t>
            </a:r>
          </a:p>
          <a:p>
            <a:pPr>
              <a:lnSpc>
                <a:spcPct val="80000"/>
              </a:lnSpc>
              <a:spcBef>
                <a:spcPct val="0"/>
              </a:spcBef>
            </a:pPr>
            <a:r>
              <a:rPr lang="en-GB" sz="2400" dirty="0">
                <a:solidFill>
                  <a:schemeClr val="tx2"/>
                </a:solidFill>
              </a:rPr>
              <a:t>Young people commonly seek to deny their offence when in the criminal justice system - to staff/peers as a protective mechanism – but may later be open in intervention work</a:t>
            </a:r>
          </a:p>
          <a:p>
            <a:endParaRPr lang="en-GB" dirty="0"/>
          </a:p>
        </p:txBody>
      </p:sp>
    </p:spTree>
    <p:extLst>
      <p:ext uri="{BB962C8B-B14F-4D97-AF65-F5344CB8AC3E}">
        <p14:creationId xmlns:p14="http://schemas.microsoft.com/office/powerpoint/2010/main" val="868367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Impact on Risk?</a:t>
            </a:r>
          </a:p>
        </p:txBody>
      </p:sp>
      <p:sp>
        <p:nvSpPr>
          <p:cNvPr id="2" name="Content Placeholder 1"/>
          <p:cNvSpPr>
            <a:spLocks noGrp="1"/>
          </p:cNvSpPr>
          <p:nvPr>
            <p:ph idx="1"/>
          </p:nvPr>
        </p:nvSpPr>
        <p:spPr/>
        <p:txBody>
          <a:bodyPr/>
          <a:lstStyle/>
          <a:p>
            <a:pPr marL="109728" indent="0">
              <a:buNone/>
            </a:pPr>
            <a:endParaRPr lang="en-GB" dirty="0">
              <a:solidFill>
                <a:schemeClr val="tx2"/>
              </a:solidFill>
            </a:endParaRPr>
          </a:p>
          <a:p>
            <a:pPr marL="109728" indent="0">
              <a:buNone/>
            </a:pPr>
            <a:endParaRPr lang="en-GB" dirty="0">
              <a:solidFill>
                <a:schemeClr val="tx2"/>
              </a:solidFill>
            </a:endParaRPr>
          </a:p>
          <a:p>
            <a:pPr marL="109728" indent="0">
              <a:buNone/>
            </a:pPr>
            <a:r>
              <a:rPr lang="en-GB" dirty="0">
                <a:solidFill>
                  <a:schemeClr val="tx2"/>
                </a:solidFill>
              </a:rPr>
              <a:t>“There is a lack of consistent evidence indicating that denial and minimisation leads to increased recidivism” Ware and Mann (2012)</a:t>
            </a:r>
          </a:p>
          <a:p>
            <a:endParaRPr lang="en-GB" dirty="0"/>
          </a:p>
        </p:txBody>
      </p:sp>
      <p:pic>
        <p:nvPicPr>
          <p:cNvPr id="4" name="Picture 6" descr="C:\Users\EKing\AppData\Local\Microsoft\Windows\Temporary Internet Files\Content.IE5\TELWBG7C\high-low-no-risk[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1902" y="476673"/>
            <a:ext cx="2600325" cy="1762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224137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EC8D844332CF48A433DB66638CA1F7" ma:contentTypeVersion="13" ma:contentTypeDescription="Create a new document." ma:contentTypeScope="" ma:versionID="bbd20da58419cf2bfc6128850da181cd">
  <xsd:schema xmlns:xsd="http://www.w3.org/2001/XMLSchema" xmlns:xs="http://www.w3.org/2001/XMLSchema" xmlns:p="http://schemas.microsoft.com/office/2006/metadata/properties" xmlns:ns3="55068dc6-5123-4d28-a773-dc7909c9bbde" xmlns:ns4="66b419a8-388d-459f-96a0-31dc879c5064" targetNamespace="http://schemas.microsoft.com/office/2006/metadata/properties" ma:root="true" ma:fieldsID="001e69fea3689ebd0ab2b8185d7d6302" ns3:_="" ns4:_="">
    <xsd:import namespace="55068dc6-5123-4d28-a773-dc7909c9bbde"/>
    <xsd:import namespace="66b419a8-388d-459f-96a0-31dc879c506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068dc6-5123-4d28-a773-dc7909c9bb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b419a8-388d-459f-96a0-31dc879c506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62FB1F7-2D30-4C87-A899-5F03DAE5A7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068dc6-5123-4d28-a773-dc7909c9bbde"/>
    <ds:schemaRef ds:uri="66b419a8-388d-459f-96a0-31dc879c50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4EA9CE-9BA9-4EFC-9036-AA25FAEB9B21}">
  <ds:schemaRefs>
    <ds:schemaRef ds:uri="http://schemas.openxmlformats.org/package/2006/metadata/core-properties"/>
    <ds:schemaRef ds:uri="http://purl.org/dc/dcmitype/"/>
    <ds:schemaRef ds:uri="http://schemas.microsoft.com/office/infopath/2007/PartnerControls"/>
    <ds:schemaRef ds:uri="66b419a8-388d-459f-96a0-31dc879c5064"/>
    <ds:schemaRef ds:uri="http://purl.org/dc/elements/1.1/"/>
    <ds:schemaRef ds:uri="http://schemas.microsoft.com/office/2006/metadata/properties"/>
    <ds:schemaRef ds:uri="http://schemas.microsoft.com/office/2006/documentManagement/types"/>
    <ds:schemaRef ds:uri="55068dc6-5123-4d28-a773-dc7909c9bbde"/>
    <ds:schemaRef ds:uri="http://www.w3.org/XML/1998/namespace"/>
    <ds:schemaRef ds:uri="http://purl.org/dc/terms/"/>
  </ds:schemaRefs>
</ds:datastoreItem>
</file>

<file path=customXml/itemProps3.xml><?xml version="1.0" encoding="utf-8"?>
<ds:datastoreItem xmlns:ds="http://schemas.openxmlformats.org/officeDocument/2006/customXml" ds:itemID="{47432C80-2B6A-4526-AABD-65FC4B20DCC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2871</TotalTime>
  <Words>1981</Words>
  <Application>Microsoft Office PowerPoint</Application>
  <PresentationFormat>Widescreen</PresentationFormat>
  <Paragraphs>164</Paragraphs>
  <Slides>26</Slides>
  <Notes>6</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26</vt:i4>
      </vt:variant>
    </vt:vector>
  </HeadingPairs>
  <TitlesOfParts>
    <vt:vector size="31" baseType="lpstr">
      <vt:lpstr>Arial</vt:lpstr>
      <vt:lpstr>Calibri</vt:lpstr>
      <vt:lpstr>Trebuchet MS</vt:lpstr>
      <vt:lpstr>Wingdings 3</vt:lpstr>
      <vt:lpstr>Facet</vt:lpstr>
      <vt:lpstr>Denial </vt:lpstr>
      <vt:lpstr>What is Denial?</vt:lpstr>
      <vt:lpstr>What Does Denial Look Like? </vt:lpstr>
      <vt:lpstr>What does Denial Look Like?</vt:lpstr>
      <vt:lpstr>Denial</vt:lpstr>
      <vt:lpstr>How does Denial affect our work with Young People?</vt:lpstr>
      <vt:lpstr>Assumptions . . . </vt:lpstr>
      <vt:lpstr>Denial</vt:lpstr>
      <vt:lpstr>Impact on Risk?</vt:lpstr>
      <vt:lpstr>Why do Young People Deny?</vt:lpstr>
      <vt:lpstr>Why Deny?</vt:lpstr>
      <vt:lpstr>Why Deny?</vt:lpstr>
      <vt:lpstr>Reactions from Professionals?</vt:lpstr>
      <vt:lpstr>How do we Engage Young People who Deny? Overview</vt:lpstr>
      <vt:lpstr>Working with Denial</vt:lpstr>
      <vt:lpstr>Working with Denial</vt:lpstr>
      <vt:lpstr>Working with Denial</vt:lpstr>
      <vt:lpstr>Working with Denial</vt:lpstr>
      <vt:lpstr>Practical Session Tips</vt:lpstr>
      <vt:lpstr>Exercises to Help Understand Barriers to Disclosure and Engage the YP</vt:lpstr>
      <vt:lpstr>My Tips </vt:lpstr>
      <vt:lpstr>Writing about Denial</vt:lpstr>
      <vt:lpstr>Writing about Denial</vt:lpstr>
      <vt:lpstr>Writing about Denial</vt:lpstr>
      <vt:lpstr>Summary</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Denial</dc:title>
  <dc:creator>Emma King</dc:creator>
  <cp:lastModifiedBy>Sjøli Fredrik (KDI)</cp:lastModifiedBy>
  <cp:revision>4</cp:revision>
  <dcterms:created xsi:type="dcterms:W3CDTF">2021-05-25T12:35:34Z</dcterms:created>
  <dcterms:modified xsi:type="dcterms:W3CDTF">2026-05-10T09:09:35Z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0x01010093EC8D844332CF48A433DB66638CA1F7</vt:lpwstr>
  </property>
</Properties>
</file>